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F5B1C-4D11-D0AC-1B54-92BFA3CC5BBF}" v="588" dt="2023-05-05T09:57:58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6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2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15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88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9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1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2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A0F9E-E80B-4277-9288-DEDD6A4D73A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9F8C-5DB8-4C06-A652-91DAB8614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09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Autumn Term 2023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32086"/>
              </p:ext>
            </p:extLst>
          </p:nvPr>
        </p:nvGraphicFramePr>
        <p:xfrm>
          <a:off x="4346677" y="478712"/>
          <a:ext cx="5459931" cy="4741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977">
                  <a:extLst>
                    <a:ext uri="{9D8B030D-6E8A-4147-A177-3AD203B41FA5}">
                      <a16:colId xmlns:a16="http://schemas.microsoft.com/office/drawing/2014/main" val="3948977930"/>
                    </a:ext>
                  </a:extLst>
                </a:gridCol>
                <a:gridCol w="1819977">
                  <a:extLst>
                    <a:ext uri="{9D8B030D-6E8A-4147-A177-3AD203B41FA5}">
                      <a16:colId xmlns:a16="http://schemas.microsoft.com/office/drawing/2014/main" val="3794220567"/>
                    </a:ext>
                  </a:extLst>
                </a:gridCol>
                <a:gridCol w="1819977">
                  <a:extLst>
                    <a:ext uri="{9D8B030D-6E8A-4147-A177-3AD203B41FA5}">
                      <a16:colId xmlns:a16="http://schemas.microsoft.com/office/drawing/2014/main" val="567050714"/>
                    </a:ext>
                  </a:extLst>
                </a:gridCol>
              </a:tblGrid>
              <a:tr h="91488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Lessons in schools</a:t>
                      </a:r>
                    </a:p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(12 weeks)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Lessons in music </a:t>
                      </a:r>
                      <a:r>
                        <a:rPr lang="en-US" sz="1700" dirty="0" err="1"/>
                        <a:t>centres</a:t>
                      </a:r>
                      <a:endParaRPr lang="en-US" sz="1700" dirty="0"/>
                    </a:p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(12 weeks)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Ensembles</a:t>
                      </a:r>
                      <a:r>
                        <a:rPr lang="en-US" sz="1700" baseline="0" dirty="0"/>
                        <a:t> in music centres</a:t>
                      </a:r>
                      <a:endParaRPr lang="en-GB" sz="1700" dirty="0"/>
                    </a:p>
                    <a:p>
                      <a:pPr algn="ctr"/>
                      <a:r>
                        <a:rPr lang="en-US" sz="1700" dirty="0"/>
                        <a:t>(11 rehearsals)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4248255803"/>
                  </a:ext>
                </a:extLst>
              </a:tr>
              <a:tr h="650977">
                <a:tc>
                  <a:txBody>
                    <a:bodyPr/>
                    <a:lstStyle/>
                    <a:p>
                      <a:r>
                        <a:rPr lang="en-US" sz="1600" dirty="0"/>
                        <a:t>Mon 11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September – Friday 20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October</a:t>
                      </a:r>
                      <a:endParaRPr lang="en-GB" sz="16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Friday</a:t>
                      </a:r>
                      <a:r>
                        <a:rPr lang="en-GB" sz="1600" baseline="0" dirty="0"/>
                        <a:t> 8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baseline="0" dirty="0"/>
                        <a:t> September - Thursday 19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baseline="0" dirty="0"/>
                        <a:t> October</a:t>
                      </a:r>
                      <a:endParaRPr lang="en-GB" sz="16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Commence from Friday</a:t>
                      </a:r>
                      <a:r>
                        <a:rPr lang="en-US" sz="1600" baseline="0" dirty="0"/>
                        <a:t> 8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baseline="0" dirty="0"/>
                        <a:t> September</a:t>
                      </a:r>
                      <a:endParaRPr lang="en-GB" sz="16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2969612810"/>
                  </a:ext>
                </a:extLst>
              </a:tr>
              <a:tr h="695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HALF TERM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23</a:t>
                      </a:r>
                      <a:r>
                        <a:rPr lang="en-US" sz="1600" baseline="30000" dirty="0"/>
                        <a:t>rd</a:t>
                      </a:r>
                      <a:r>
                        <a:rPr lang="en-US" sz="1600" dirty="0"/>
                        <a:t> Oct – 27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baseline="0" dirty="0"/>
                        <a:t> Oct</a:t>
                      </a:r>
                      <a:endParaRPr lang="en-GB" sz="16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HALF TERM</a:t>
                      </a:r>
                    </a:p>
                    <a:p>
                      <a:r>
                        <a:rPr lang="en-US" sz="1600" dirty="0"/>
                        <a:t>21</a:t>
                      </a:r>
                      <a:r>
                        <a:rPr lang="en-US" sz="1600" baseline="30000" dirty="0"/>
                        <a:t>st</a:t>
                      </a:r>
                      <a:r>
                        <a:rPr lang="en-US" sz="1600" dirty="0"/>
                        <a:t> Oct – 29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Oct</a:t>
                      </a:r>
                      <a:endParaRPr lang="en-GB" sz="16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HALF TERM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Oct* – 29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Oct</a:t>
                      </a:r>
                      <a:endParaRPr lang="en-GB" sz="1600" dirty="0"/>
                    </a:p>
                    <a:p>
                      <a:endParaRPr lang="en-GB" sz="16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2883851707"/>
                  </a:ext>
                </a:extLst>
              </a:tr>
              <a:tr h="914887">
                <a:tc>
                  <a:txBody>
                    <a:bodyPr/>
                    <a:lstStyle/>
                    <a:p>
                      <a:r>
                        <a:rPr lang="en-US" sz="1600" dirty="0"/>
                        <a:t>Mon 30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October – Friday 8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December</a:t>
                      </a:r>
                      <a:endParaRPr lang="en-GB" sz="16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Mon 30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October – Saturday 9</a:t>
                      </a:r>
                      <a:r>
                        <a:rPr lang="en-US" sz="1600" baseline="30000" dirty="0"/>
                        <a:t>th</a:t>
                      </a:r>
                      <a:r>
                        <a:rPr lang="en-US" sz="1600" dirty="0"/>
                        <a:t> December</a:t>
                      </a:r>
                      <a:endParaRPr lang="en-GB" sz="16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Final rehearsal week ending Saturday 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Dec</a:t>
                      </a:r>
                      <a:endParaRPr lang="en-GB" sz="16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1283318163"/>
                  </a:ext>
                </a:extLst>
              </a:tr>
              <a:tr h="650977"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MAKE-UP W/C</a:t>
                      </a:r>
                      <a:r>
                        <a:rPr lang="en-US" sz="1600" i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11</a:t>
                      </a:r>
                      <a:r>
                        <a:rPr lang="en-US" sz="1600" i="1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</a:t>
                      </a:r>
                      <a:r>
                        <a:rPr lang="en-US" sz="1600" i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Dec</a:t>
                      </a:r>
                      <a:endParaRPr lang="en-GB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MAKE-UP W/C</a:t>
                      </a:r>
                      <a:r>
                        <a:rPr lang="en-US" sz="1600" i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11</a:t>
                      </a:r>
                      <a:r>
                        <a:rPr lang="en-US" sz="1600" i="1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</a:t>
                      </a:r>
                      <a:r>
                        <a:rPr lang="en-US" sz="1600" i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Dec</a:t>
                      </a:r>
                      <a:endParaRPr lang="en-GB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CONCERT</a:t>
                      </a:r>
                      <a:r>
                        <a:rPr lang="en-US" sz="1600" i="1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WEEKEND – 9</a:t>
                      </a:r>
                      <a:r>
                        <a:rPr lang="en-US" sz="1600" i="1" kern="120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i="1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&amp; 10</a:t>
                      </a:r>
                      <a:r>
                        <a:rPr lang="en-US" sz="1600" i="1" kern="120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i="1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December</a:t>
                      </a:r>
                      <a:endParaRPr lang="en-GB" sz="1600" i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282702281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41442" y="5329579"/>
            <a:ext cx="316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</a:t>
            </a:r>
            <a:r>
              <a:rPr lang="en-GB" i="1" dirty="0"/>
              <a:t>No ensembles on Fri 20</a:t>
            </a:r>
            <a:r>
              <a:rPr lang="en-GB" i="1" baseline="30000" dirty="0"/>
              <a:t>th</a:t>
            </a:r>
            <a:r>
              <a:rPr lang="en-GB" i="1" dirty="0"/>
              <a:t> Oct</a:t>
            </a:r>
          </a:p>
        </p:txBody>
      </p:sp>
    </p:spTree>
    <p:extLst>
      <p:ext uri="{BB962C8B-B14F-4D97-AF65-F5344CB8AC3E}">
        <p14:creationId xmlns:p14="http://schemas.microsoft.com/office/powerpoint/2010/main" val="90588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Spring Term 2024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76888"/>
              </p:ext>
            </p:extLst>
          </p:nvPr>
        </p:nvGraphicFramePr>
        <p:xfrm>
          <a:off x="4322180" y="478712"/>
          <a:ext cx="7691480" cy="562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296">
                  <a:extLst>
                    <a:ext uri="{9D8B030D-6E8A-4147-A177-3AD203B41FA5}">
                      <a16:colId xmlns:a16="http://schemas.microsoft.com/office/drawing/2014/main" val="3948977930"/>
                    </a:ext>
                  </a:extLst>
                </a:gridCol>
                <a:gridCol w="1538296">
                  <a:extLst>
                    <a:ext uri="{9D8B030D-6E8A-4147-A177-3AD203B41FA5}">
                      <a16:colId xmlns:a16="http://schemas.microsoft.com/office/drawing/2014/main" val="3794220567"/>
                    </a:ext>
                  </a:extLst>
                </a:gridCol>
                <a:gridCol w="1538296">
                  <a:extLst>
                    <a:ext uri="{9D8B030D-6E8A-4147-A177-3AD203B41FA5}">
                      <a16:colId xmlns:a16="http://schemas.microsoft.com/office/drawing/2014/main" val="567050714"/>
                    </a:ext>
                  </a:extLst>
                </a:gridCol>
                <a:gridCol w="1538296">
                  <a:extLst>
                    <a:ext uri="{9D8B030D-6E8A-4147-A177-3AD203B41FA5}">
                      <a16:colId xmlns:a16="http://schemas.microsoft.com/office/drawing/2014/main" val="1438608549"/>
                    </a:ext>
                  </a:extLst>
                </a:gridCol>
                <a:gridCol w="1538296">
                  <a:extLst>
                    <a:ext uri="{9D8B030D-6E8A-4147-A177-3AD203B41FA5}">
                      <a16:colId xmlns:a16="http://schemas.microsoft.com/office/drawing/2014/main" val="1783926749"/>
                    </a:ext>
                  </a:extLst>
                </a:gridCol>
              </a:tblGrid>
              <a:tr h="91488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Lessons in schools</a:t>
                      </a:r>
                    </a:p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(10 weeks)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Lessons in music </a:t>
                      </a:r>
                      <a:r>
                        <a:rPr lang="en-US" sz="1700" dirty="0" err="1"/>
                        <a:t>centres</a:t>
                      </a:r>
                      <a:endParaRPr lang="en-US" sz="1700" dirty="0"/>
                    </a:p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(10 weeks)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Ensembles</a:t>
                      </a:r>
                      <a:r>
                        <a:rPr lang="en-US" sz="1700" baseline="0" dirty="0"/>
                        <a:t> in music </a:t>
                      </a:r>
                      <a:r>
                        <a:rPr lang="en-US" sz="1700" baseline="0" dirty="0" err="1"/>
                        <a:t>centres</a:t>
                      </a:r>
                      <a:endParaRPr lang="en-GB" sz="1700" dirty="0"/>
                    </a:p>
                    <a:p>
                      <a:pPr algn="ctr"/>
                      <a:r>
                        <a:rPr lang="en-US" sz="1700" dirty="0"/>
                        <a:t>(9 rehearsals)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Mini</a:t>
                      </a:r>
                      <a:r>
                        <a:rPr lang="en-GB" sz="1700" baseline="0" dirty="0"/>
                        <a:t> Maestros (Saturdays)</a:t>
                      </a:r>
                      <a:endParaRPr lang="en-GB" sz="1700" dirty="0"/>
                    </a:p>
                    <a:p>
                      <a:pPr algn="ctr"/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Mini</a:t>
                      </a:r>
                      <a:r>
                        <a:rPr lang="en-GB" sz="1700" baseline="0" dirty="0"/>
                        <a:t> Maestros (During week time)</a:t>
                      </a:r>
                      <a:endParaRPr lang="en-GB" sz="1700" dirty="0"/>
                    </a:p>
                    <a:p>
                      <a:pPr algn="ctr"/>
                      <a:endParaRPr lang="en-GB" sz="17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4248255803"/>
                  </a:ext>
                </a:extLst>
              </a:tr>
              <a:tr h="650977">
                <a:tc>
                  <a:txBody>
                    <a:bodyPr/>
                    <a:lstStyle/>
                    <a:p>
                      <a:r>
                        <a:rPr lang="en-US" sz="1700" dirty="0"/>
                        <a:t>Mon 8th January – Friday 9th February</a:t>
                      </a: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Monday 8th January  – Saturday 10th February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Commence</a:t>
                      </a:r>
                      <a:r>
                        <a:rPr lang="en-US" sz="1700" baseline="0" dirty="0"/>
                        <a:t> from 8th January</a:t>
                      </a: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Commence</a:t>
                      </a:r>
                      <a:r>
                        <a:rPr lang="en-US" sz="1700" baseline="0" dirty="0"/>
                        <a:t> from 8th January</a:t>
                      </a:r>
                    </a:p>
                    <a:p>
                      <a:endParaRPr lang="en-US" sz="1700" baseline="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Mon 8th January – Friday 9th February</a:t>
                      </a:r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2969612810"/>
                  </a:ext>
                </a:extLst>
              </a:tr>
              <a:tr h="91488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700" dirty="0"/>
                        <a:t>HALF TERM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700" dirty="0"/>
                        <a:t>12th Feb – 16th Feb</a:t>
                      </a:r>
                      <a:endParaRPr lang="en-US" sz="1700" baseline="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HALF TERM</a:t>
                      </a:r>
                    </a:p>
                    <a:p>
                      <a:r>
                        <a:rPr lang="en-US" sz="1700" dirty="0"/>
                        <a:t>11th Feb – 18th Feb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HALF TERM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11th Feb – 18th Feb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HALF TERM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11th Feb – 18th Feb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HALF TERM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12th Feb – 16th Feb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7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2883851707"/>
                  </a:ext>
                </a:extLst>
              </a:tr>
              <a:tr h="914887">
                <a:tc>
                  <a:txBody>
                    <a:bodyPr/>
                    <a:lstStyle/>
                    <a:p>
                      <a:r>
                        <a:rPr lang="en-US" sz="1700" dirty="0"/>
                        <a:t>Mon 19th February – Friday 22nd March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 19th February – Saturday 23rd March</a:t>
                      </a:r>
                      <a:endParaRPr lang="en-US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Final rehearsal week ending</a:t>
                      </a:r>
                      <a:r>
                        <a:rPr lang="en-US" sz="1700" baseline="0" dirty="0"/>
                        <a:t> Saturday 16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baseline="0" dirty="0"/>
                        <a:t> March. </a:t>
                      </a:r>
                      <a:endParaRPr lang="en-US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Ending</a:t>
                      </a:r>
                      <a:r>
                        <a:rPr lang="en-US" sz="1700" baseline="0" dirty="0"/>
                        <a:t> Saturday 16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baseline="0" dirty="0"/>
                        <a:t> March. </a:t>
                      </a:r>
                      <a:endParaRPr lang="en-US" sz="1700" dirty="0"/>
                    </a:p>
                    <a:p>
                      <a:endParaRPr lang="en-US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Mon 19th February – </a:t>
                      </a:r>
                      <a:r>
                        <a:rPr lang="en-US" sz="1700" dirty="0"/>
                        <a:t>Friday 22nd March</a:t>
                      </a:r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1283318163"/>
                  </a:ext>
                </a:extLst>
              </a:tr>
              <a:tr h="650977">
                <a:tc>
                  <a:txBody>
                    <a:bodyPr/>
                    <a:lstStyle/>
                    <a:p>
                      <a:r>
                        <a:rPr lang="en-US" sz="17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MAKE-UP W/C</a:t>
                      </a:r>
                      <a:r>
                        <a:rPr lang="en-US" sz="1700" i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25th March</a:t>
                      </a: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1" u="none" strike="noStrike" baseline="0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MAKE-UP W/C 25th March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7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0" i="1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CONCERT WEEKEND – 23rd &amp; 24th March</a:t>
                      </a:r>
                      <a:endParaRPr lang="en-GB" sz="1700" b="0" i="1" u="none" strike="noStrike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700" b="0" i="1" u="none" strike="noStrike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700" b="0" i="1" u="none" strike="noStrike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2827022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23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Summer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Term 2024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57101"/>
              </p:ext>
            </p:extLst>
          </p:nvPr>
        </p:nvGraphicFramePr>
        <p:xfrm>
          <a:off x="4346680" y="591877"/>
          <a:ext cx="7374875" cy="536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975">
                  <a:extLst>
                    <a:ext uri="{9D8B030D-6E8A-4147-A177-3AD203B41FA5}">
                      <a16:colId xmlns:a16="http://schemas.microsoft.com/office/drawing/2014/main" val="3948977930"/>
                    </a:ext>
                  </a:extLst>
                </a:gridCol>
                <a:gridCol w="1474975">
                  <a:extLst>
                    <a:ext uri="{9D8B030D-6E8A-4147-A177-3AD203B41FA5}">
                      <a16:colId xmlns:a16="http://schemas.microsoft.com/office/drawing/2014/main" val="3794220567"/>
                    </a:ext>
                  </a:extLst>
                </a:gridCol>
                <a:gridCol w="1474975">
                  <a:extLst>
                    <a:ext uri="{9D8B030D-6E8A-4147-A177-3AD203B41FA5}">
                      <a16:colId xmlns:a16="http://schemas.microsoft.com/office/drawing/2014/main" val="567050714"/>
                    </a:ext>
                  </a:extLst>
                </a:gridCol>
                <a:gridCol w="1474975">
                  <a:extLst>
                    <a:ext uri="{9D8B030D-6E8A-4147-A177-3AD203B41FA5}">
                      <a16:colId xmlns:a16="http://schemas.microsoft.com/office/drawing/2014/main" val="2618895552"/>
                    </a:ext>
                  </a:extLst>
                </a:gridCol>
                <a:gridCol w="1474975">
                  <a:extLst>
                    <a:ext uri="{9D8B030D-6E8A-4147-A177-3AD203B41FA5}">
                      <a16:colId xmlns:a16="http://schemas.microsoft.com/office/drawing/2014/main" val="2870701200"/>
                    </a:ext>
                  </a:extLst>
                </a:gridCol>
              </a:tblGrid>
              <a:tr h="91488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Lessons in schools*</a:t>
                      </a:r>
                    </a:p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(11 weeks)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Lessons in music </a:t>
                      </a:r>
                      <a:r>
                        <a:rPr lang="en-US" sz="1700" dirty="0" err="1"/>
                        <a:t>centres</a:t>
                      </a:r>
                      <a:endParaRPr lang="en-US" sz="1700" dirty="0"/>
                    </a:p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(11 weeks)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Ensembles</a:t>
                      </a:r>
                      <a:r>
                        <a:rPr lang="en-US" sz="1700" baseline="0" dirty="0"/>
                        <a:t> in music </a:t>
                      </a:r>
                      <a:r>
                        <a:rPr lang="en-US" sz="1700" baseline="0" dirty="0" err="1"/>
                        <a:t>centres</a:t>
                      </a:r>
                      <a:endParaRPr lang="en-GB" sz="1700" dirty="0"/>
                    </a:p>
                    <a:p>
                      <a:pPr algn="ctr"/>
                      <a:r>
                        <a:rPr lang="en-US" sz="1700" dirty="0"/>
                        <a:t>(10 rehearsals)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Mini</a:t>
                      </a:r>
                      <a:r>
                        <a:rPr lang="en-GB" sz="1700" baseline="0" dirty="0"/>
                        <a:t> Maestros (Saturdays)</a:t>
                      </a:r>
                      <a:endParaRPr lang="en-GB" sz="1700" dirty="0"/>
                    </a:p>
                    <a:p>
                      <a:pPr algn="ctr"/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Mini</a:t>
                      </a:r>
                      <a:r>
                        <a:rPr lang="en-GB" sz="1700" baseline="0" dirty="0"/>
                        <a:t> Maestros (During week time)</a:t>
                      </a:r>
                      <a:endParaRPr lang="en-GB" sz="1700" dirty="0"/>
                    </a:p>
                    <a:p>
                      <a:pPr algn="ctr"/>
                      <a:endParaRPr lang="en-GB" sz="17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4248255803"/>
                  </a:ext>
                </a:extLst>
              </a:tr>
              <a:tr h="650977">
                <a:tc>
                  <a:txBody>
                    <a:bodyPr/>
                    <a:lstStyle/>
                    <a:p>
                      <a:r>
                        <a:rPr lang="en-US" sz="1700" dirty="0"/>
                        <a:t>Mon 15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dirty="0"/>
                        <a:t> April – Friday 24th May</a:t>
                      </a: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Monday 15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dirty="0"/>
                        <a:t> April</a:t>
                      </a:r>
                      <a:r>
                        <a:rPr lang="en-US" sz="1700" baseline="0" dirty="0"/>
                        <a:t> to Friday 24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baseline="0" dirty="0"/>
                        <a:t> May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Commence</a:t>
                      </a:r>
                      <a:r>
                        <a:rPr lang="en-US" sz="1700" baseline="0" dirty="0"/>
                        <a:t> from 20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baseline="0" dirty="0"/>
                        <a:t> April</a:t>
                      </a: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baseline="0" dirty="0"/>
                        <a:t>Saturday 20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baseline="0" dirty="0"/>
                        <a:t> April to Friday 24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baseline="0" dirty="0"/>
                        <a:t> May</a:t>
                      </a: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Monday 22</a:t>
                      </a:r>
                      <a:r>
                        <a:rPr lang="en-US" sz="1700" baseline="30000" dirty="0"/>
                        <a:t>nd</a:t>
                      </a:r>
                      <a:r>
                        <a:rPr lang="en-US" sz="1700" dirty="0"/>
                        <a:t> April</a:t>
                      </a:r>
                      <a:r>
                        <a:rPr lang="en-US" sz="1700" baseline="0" dirty="0"/>
                        <a:t> to Friday 24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baseline="0" dirty="0"/>
                        <a:t> May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2969612810"/>
                  </a:ext>
                </a:extLst>
              </a:tr>
              <a:tr h="91488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700" dirty="0"/>
                        <a:t>HALF TERM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700" dirty="0"/>
                        <a:t>27th May – 31st May</a:t>
                      </a:r>
                      <a:endParaRPr lang="en-US" sz="1700" baseline="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HALF TERM</a:t>
                      </a:r>
                    </a:p>
                    <a:p>
                      <a:r>
                        <a:rPr lang="en-US" sz="1700" dirty="0"/>
                        <a:t>25th May – 2nd June</a:t>
                      </a: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HALF TERM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25th May – 2nd June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HALF TERM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25th May – 2nd June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700" dirty="0"/>
                        <a:t>HALF TERM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700" dirty="0"/>
                        <a:t>27th May – 31st May</a:t>
                      </a:r>
                      <a:endParaRPr lang="en-US" sz="1700" baseline="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7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2883851707"/>
                  </a:ext>
                </a:extLst>
              </a:tr>
              <a:tr h="914887">
                <a:tc>
                  <a:txBody>
                    <a:bodyPr/>
                    <a:lstStyle/>
                    <a:p>
                      <a:r>
                        <a:rPr lang="en-US" sz="1700" dirty="0"/>
                        <a:t>Mon 3rd June – Fri 12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dirty="0"/>
                        <a:t> July</a:t>
                      </a:r>
                      <a:endParaRPr lang="en-GB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 3rd June – Mon 8</a:t>
                      </a:r>
                      <a:r>
                        <a:rPr lang="en-US" sz="1700" b="0" i="0" u="none" strike="noStrike" baseline="300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7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 July</a:t>
                      </a:r>
                      <a:endParaRPr lang="en-US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Final rehearsal week ending Monday 8</a:t>
                      </a:r>
                      <a:r>
                        <a:rPr lang="en-US" sz="1700" baseline="30000" dirty="0"/>
                        <a:t>th</a:t>
                      </a:r>
                      <a:r>
                        <a:rPr lang="en-US" sz="1700" dirty="0"/>
                        <a:t> July.</a:t>
                      </a: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Mon 3rd June – Sat 6</a:t>
                      </a:r>
                      <a:r>
                        <a:rPr lang="en-US" sz="1700" b="0" i="0" u="none" strike="noStrike" baseline="30000" noProof="0" dirty="0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r>
                        <a:rPr lang="en-US" sz="17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 July</a:t>
                      </a:r>
                      <a:endParaRPr lang="en-US" sz="1600" dirty="0"/>
                    </a:p>
                    <a:p>
                      <a:endParaRPr lang="en-US" sz="1700" dirty="0"/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Mon 3rd June – Fri 5</a:t>
                      </a:r>
                      <a:r>
                        <a:rPr lang="en-US" sz="1700" b="0" i="0" u="none" strike="noStrike" baseline="30000" noProof="0" dirty="0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r>
                        <a:rPr lang="en-US" sz="17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 July</a:t>
                      </a:r>
                      <a:endParaRPr lang="en-US" sz="1600" dirty="0"/>
                    </a:p>
                    <a:p>
                      <a:endParaRPr lang="en-US" sz="1700" dirty="0"/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1283318163"/>
                  </a:ext>
                </a:extLst>
              </a:tr>
              <a:tr h="650977">
                <a:tc>
                  <a:txBody>
                    <a:bodyPr/>
                    <a:lstStyle/>
                    <a:p>
                      <a:r>
                        <a:rPr lang="en-US" sz="17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MAKE-UP</a:t>
                      </a:r>
                      <a:r>
                        <a:rPr lang="en-US" sz="1700" i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from 15</a:t>
                      </a:r>
                      <a:r>
                        <a:rPr lang="en-US" sz="1700" i="1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</a:t>
                      </a:r>
                      <a:r>
                        <a:rPr lang="en-US" sz="1700" i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July </a:t>
                      </a:r>
                    </a:p>
                    <a:p>
                      <a:endParaRPr lang="en-US" sz="1700" i="1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b="0" i="1" u="none" strike="noStrike" baseline="0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MAKE-UP from 9th July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r>
                        <a:rPr lang="en-US" sz="1700" b="0" i="1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CONCERTS WEEKEND 13th &amp; 14th July</a:t>
                      </a:r>
                      <a:endParaRPr lang="en-GB" sz="1700" b="0" i="1" u="none" strike="noStrike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endParaRPr lang="en-GB" sz="1700" b="0" i="1" u="none" strike="noStrike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7970" marR="87970" marT="43985" marB="43985"/>
                </a:tc>
                <a:tc>
                  <a:txBody>
                    <a:bodyPr/>
                    <a:lstStyle/>
                    <a:p>
                      <a:endParaRPr lang="en-GB" sz="1700" b="0" i="1" u="none" strike="noStrike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7970" marR="87970" marT="43985" marB="43985"/>
                </a:tc>
                <a:extLst>
                  <a:ext uri="{0D108BD9-81ED-4DB2-BD59-A6C34878D82A}">
                    <a16:rowId xmlns:a16="http://schemas.microsoft.com/office/drawing/2014/main" val="282702281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46680" y="6082958"/>
            <a:ext cx="482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Berkshire Music Trust Inset day on 17</a:t>
            </a:r>
            <a:r>
              <a:rPr lang="en-US" i="1" baseline="30000" dirty="0"/>
              <a:t>th</a:t>
            </a:r>
            <a:r>
              <a:rPr lang="en-US" i="1" dirty="0"/>
              <a:t> April</a:t>
            </a:r>
          </a:p>
          <a:p>
            <a:r>
              <a:rPr lang="en-US" i="1" dirty="0"/>
              <a:t>* Listen-up week 11</a:t>
            </a:r>
            <a:r>
              <a:rPr lang="en-US" i="1" baseline="30000" dirty="0"/>
              <a:t>th</a:t>
            </a:r>
            <a:r>
              <a:rPr lang="en-US" i="1" dirty="0"/>
              <a:t> – 14</a:t>
            </a:r>
            <a:r>
              <a:rPr lang="en-US" i="1" baseline="30000" dirty="0"/>
              <a:t>th</a:t>
            </a:r>
            <a:r>
              <a:rPr lang="en-US" i="1" dirty="0"/>
              <a:t> June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8746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744b65b-fae4-49b6-bfb9-7d4e28f7c45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35E5AAD85864B9F37A4A48AF48537" ma:contentTypeVersion="15" ma:contentTypeDescription="Create a new document." ma:contentTypeScope="" ma:versionID="237c86dba85c846fac7a2c60e123e33f">
  <xsd:schema xmlns:xsd="http://www.w3.org/2001/XMLSchema" xmlns:xs="http://www.w3.org/2001/XMLSchema" xmlns:p="http://schemas.microsoft.com/office/2006/metadata/properties" xmlns:ns3="c744b65b-fae4-49b6-bfb9-7d4e28f7c45d" xmlns:ns4="3cf05ebe-e033-478a-9a9a-d054a560aa67" targetNamespace="http://schemas.microsoft.com/office/2006/metadata/properties" ma:root="true" ma:fieldsID="d0c5aff0729740f55183d902ef69ded9" ns3:_="" ns4:_="">
    <xsd:import namespace="c744b65b-fae4-49b6-bfb9-7d4e28f7c45d"/>
    <xsd:import namespace="3cf05ebe-e033-478a-9a9a-d054a560aa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4b65b-fae4-49b6-bfb9-7d4e28f7c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05ebe-e033-478a-9a9a-d054a560aa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C37C2C-1990-4A86-B527-B9F449D991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F67E39-C478-48A2-B1BC-E59D2824B7E7}">
  <ds:schemaRefs>
    <ds:schemaRef ds:uri="c744b65b-fae4-49b6-bfb9-7d4e28f7c45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3cf05ebe-e033-478a-9a9a-d054a560aa6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26218C-E564-4BF4-B353-7D9E60790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44b65b-fae4-49b6-bfb9-7d4e28f7c45d"/>
    <ds:schemaRef ds:uri="3cf05ebe-e033-478a-9a9a-d054a560aa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441</Words>
  <Application>Microsoft Office PowerPoint</Application>
  <PresentationFormat>Widescreen</PresentationFormat>
  <Paragraphs>95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Autumn Term 2023</vt:lpstr>
      <vt:lpstr>Spring Term 2024</vt:lpstr>
      <vt:lpstr>Summer Term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Term 2023</dc:title>
  <dc:creator>Dawn Wren</dc:creator>
  <cp:lastModifiedBy>Catherine Kelly</cp:lastModifiedBy>
  <cp:revision>80</cp:revision>
  <dcterms:created xsi:type="dcterms:W3CDTF">2023-05-05T09:29:18Z</dcterms:created>
  <dcterms:modified xsi:type="dcterms:W3CDTF">2024-01-03T09:54:27Z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0x0101006E435E5AAD85864B9F37A4A48AF48537</vt:lpwstr>
  </property>
</Properties>
</file>